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5"/>
  </p:notesMasterIdLst>
  <p:sldIdLst>
    <p:sldId id="256" r:id="rId2"/>
    <p:sldId id="257" r:id="rId3"/>
    <p:sldId id="260" r:id="rId4"/>
    <p:sldId id="263" r:id="rId5"/>
    <p:sldId id="261" r:id="rId6"/>
    <p:sldId id="262" r:id="rId7"/>
    <p:sldId id="264" r:id="rId8"/>
    <p:sldId id="298" r:id="rId9"/>
    <p:sldId id="295" r:id="rId10"/>
    <p:sldId id="301" r:id="rId11"/>
    <p:sldId id="299" r:id="rId12"/>
    <p:sldId id="296" r:id="rId13"/>
    <p:sldId id="294" r:id="rId14"/>
  </p:sldIdLst>
  <p:sldSz cx="9144000" cy="5143500" type="screen16x9"/>
  <p:notesSz cx="6858000" cy="9144000"/>
  <p:embeddedFontLst>
    <p:embeddedFont>
      <p:font typeface="Raleway" panose="020B0604020202020204" charset="0"/>
      <p:regular r:id="rId16"/>
      <p:bold r:id="rId17"/>
      <p:italic r:id="rId18"/>
      <p:boldItalic r:id="rId19"/>
    </p:embeddedFont>
    <p:embeddedFont>
      <p:font typeface="Raleway ExtraBold" panose="020B0604020202020204" charset="0"/>
      <p:bold r:id="rId20"/>
      <p:boldItalic r:id="rId21"/>
    </p:embeddedFont>
    <p:embeddedFont>
      <p:font typeface="Montserrat" panose="020B0604020202020204" charset="0"/>
      <p:regular r:id="rId22"/>
      <p:bold r:id="rId23"/>
      <p:italic r:id="rId24"/>
      <p:boldItalic r:id="rId25"/>
    </p:embeddedFont>
    <p:embeddedFont>
      <p:font typeface="Raleway Ligh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621990-F86C-4CC7-997E-30897F41DDDF}">
  <a:tblStyle styleId="{61621990-F86C-4CC7-997E-30897F41DDD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088934-CC29-42E6-8469-A38B559DC65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803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790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816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65b1533ed6_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65b1533ed6_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632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04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1"/>
        </a:solidFill>
        <a:effectLst/>
      </p:bgPr>
    </p:bg>
    <p:spTree>
      <p:nvGrpSpPr>
        <p:cNvPr id="1" name="Shape 16"/>
        <p:cNvGrpSpPr/>
        <p:nvPr/>
      </p:nvGrpSpPr>
      <p:grpSpPr>
        <a:xfrm>
          <a:off x="0" y="0"/>
          <a:ext cx="0" cy="0"/>
          <a:chOff x="0" y="0"/>
          <a:chExt cx="0" cy="0"/>
        </a:xfrm>
      </p:grpSpPr>
      <p:sp>
        <p:nvSpPr>
          <p:cNvPr id="17" name="Google Shape;17;p4"/>
          <p:cNvSpPr/>
          <p:nvPr/>
        </p:nvSpPr>
        <p:spPr>
          <a:xfrm flipH="1">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757200" y="2161800"/>
            <a:ext cx="56298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Clr>
                <a:schemeClr val="dk1"/>
              </a:buClr>
              <a:buSzPts val="3000"/>
              <a:buChar char="●"/>
              <a:defRPr sz="3000" i="1">
                <a:solidFill>
                  <a:schemeClr val="dk1"/>
                </a:solidFill>
              </a:defRPr>
            </a:lvl1pPr>
            <a:lvl2pPr marL="914400" lvl="1" indent="-419100" algn="ctr" rtl="0">
              <a:spcBef>
                <a:spcPts val="0"/>
              </a:spcBef>
              <a:spcAft>
                <a:spcPts val="0"/>
              </a:spcAft>
              <a:buClr>
                <a:schemeClr val="dk1"/>
              </a:buClr>
              <a:buSzPts val="3000"/>
              <a:buChar char="○"/>
              <a:defRPr sz="3000" i="1">
                <a:solidFill>
                  <a:schemeClr val="dk1"/>
                </a:solidFill>
              </a:defRPr>
            </a:lvl2pPr>
            <a:lvl3pPr marL="1371600" lvl="2" indent="-419100" algn="ctr" rtl="0">
              <a:spcBef>
                <a:spcPts val="0"/>
              </a:spcBef>
              <a:spcAft>
                <a:spcPts val="0"/>
              </a:spcAft>
              <a:buClr>
                <a:schemeClr val="dk1"/>
              </a:buClr>
              <a:buSzPts val="3000"/>
              <a:buChar char="■"/>
              <a:defRPr sz="3000" i="1">
                <a:solidFill>
                  <a:schemeClr val="dk1"/>
                </a:solidFill>
              </a:defRPr>
            </a:lvl3pPr>
            <a:lvl4pPr marL="1828800" lvl="3" indent="-419100" algn="ctr" rtl="0">
              <a:spcBef>
                <a:spcPts val="0"/>
              </a:spcBef>
              <a:spcAft>
                <a:spcPts val="0"/>
              </a:spcAft>
              <a:buClr>
                <a:schemeClr val="dk1"/>
              </a:buClr>
              <a:buSzPts val="3000"/>
              <a:buChar char="●"/>
              <a:defRPr sz="3000" i="1">
                <a:solidFill>
                  <a:schemeClr val="dk1"/>
                </a:solidFill>
              </a:defRPr>
            </a:lvl4pPr>
            <a:lvl5pPr marL="2286000" lvl="4" indent="-419100" algn="ctr" rtl="0">
              <a:spcBef>
                <a:spcPts val="0"/>
              </a:spcBef>
              <a:spcAft>
                <a:spcPts val="0"/>
              </a:spcAft>
              <a:buClr>
                <a:schemeClr val="dk1"/>
              </a:buClr>
              <a:buSzPts val="3000"/>
              <a:buChar char="○"/>
              <a:defRPr sz="3000" i="1">
                <a:solidFill>
                  <a:schemeClr val="dk1"/>
                </a:solidFill>
              </a:defRPr>
            </a:lvl5pPr>
            <a:lvl6pPr marL="2743200" lvl="5" indent="-419100" algn="ctr" rtl="0">
              <a:spcBef>
                <a:spcPts val="0"/>
              </a:spcBef>
              <a:spcAft>
                <a:spcPts val="0"/>
              </a:spcAft>
              <a:buClr>
                <a:schemeClr val="dk1"/>
              </a:buClr>
              <a:buSzPts val="3000"/>
              <a:buChar char="■"/>
              <a:defRPr sz="3000" i="1">
                <a:solidFill>
                  <a:schemeClr val="dk1"/>
                </a:solidFill>
              </a:defRPr>
            </a:lvl6pPr>
            <a:lvl7pPr marL="3200400" lvl="6" indent="-419100" algn="ctr" rtl="0">
              <a:spcBef>
                <a:spcPts val="0"/>
              </a:spcBef>
              <a:spcAft>
                <a:spcPts val="0"/>
              </a:spcAft>
              <a:buClr>
                <a:schemeClr val="dk1"/>
              </a:buClr>
              <a:buSzPts val="3000"/>
              <a:buChar char="●"/>
              <a:defRPr sz="3000" i="1">
                <a:solidFill>
                  <a:schemeClr val="dk1"/>
                </a:solidFill>
              </a:defRPr>
            </a:lvl7pPr>
            <a:lvl8pPr marL="3657600" lvl="7" indent="-419100" algn="ctr" rtl="0">
              <a:spcBef>
                <a:spcPts val="0"/>
              </a:spcBef>
              <a:spcAft>
                <a:spcPts val="0"/>
              </a:spcAft>
              <a:buClr>
                <a:schemeClr val="dk1"/>
              </a:buClr>
              <a:buSzPts val="3000"/>
              <a:buChar char="○"/>
              <a:defRPr sz="3000" i="1">
                <a:solidFill>
                  <a:schemeClr val="dk1"/>
                </a:solidFill>
              </a:defRPr>
            </a:lvl8pPr>
            <a:lvl9pPr marL="4114800" lvl="8" indent="-419100" algn="ctr">
              <a:spcBef>
                <a:spcPts val="0"/>
              </a:spcBef>
              <a:spcAft>
                <a:spcPts val="0"/>
              </a:spcAft>
              <a:buClr>
                <a:schemeClr val="dk1"/>
              </a:buClr>
              <a:buSzPts val="3000"/>
              <a:buChar char="■"/>
              <a:defRPr sz="3000" i="1">
                <a:solidFill>
                  <a:schemeClr val="dk1"/>
                </a:solidFill>
              </a:defRPr>
            </a:lvl9pPr>
          </a:lstStyle>
          <a:p>
            <a:endParaRPr/>
          </a:p>
        </p:txBody>
      </p:sp>
      <p:sp>
        <p:nvSpPr>
          <p:cNvPr id="19" name="Google Shape;19;p4"/>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chemeClr val="dk1"/>
                </a:solidFill>
                <a:latin typeface="Raleway"/>
                <a:ea typeface="Raleway"/>
                <a:cs typeface="Raleway"/>
                <a:sym typeface="Raleway"/>
              </a:rPr>
              <a:t>“</a:t>
            </a:r>
            <a:endParaRPr sz="12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rgbClr val="FFB600"/>
              </a:buClr>
              <a:buSzPts val="1800"/>
              <a:buChar char="●"/>
              <a:defRPr/>
            </a:lvl1pPr>
            <a:lvl2pPr marL="914400" lvl="1" indent="-342900">
              <a:spcBef>
                <a:spcPts val="0"/>
              </a:spcBef>
              <a:spcAft>
                <a:spcPts val="0"/>
              </a:spcAft>
              <a:buClr>
                <a:srgbClr val="FFB600"/>
              </a:buClr>
              <a:buSzPts val="1800"/>
              <a:buChar char="○"/>
              <a:defRPr/>
            </a:lvl2pPr>
            <a:lvl3pPr marL="1371600" lvl="2" indent="-342900">
              <a:spcBef>
                <a:spcPts val="0"/>
              </a:spcBef>
              <a:spcAft>
                <a:spcPts val="0"/>
              </a:spcAft>
              <a:buClr>
                <a:srgbClr val="FFB600"/>
              </a:buClr>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Google Shape;29;p6"/>
          <p:cNvSpPr txBox="1">
            <a:spLocks noGrp="1"/>
          </p:cNvSpPr>
          <p:nvPr>
            <p:ph type="body" idx="1"/>
          </p:nvPr>
        </p:nvSpPr>
        <p:spPr>
          <a:xfrm>
            <a:off x="922000"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6"/>
          <p:cNvSpPr txBox="1">
            <a:spLocks noGrp="1"/>
          </p:cNvSpPr>
          <p:nvPr>
            <p:ph type="body" idx="2"/>
          </p:nvPr>
        </p:nvSpPr>
        <p:spPr>
          <a:xfrm>
            <a:off x="4678687"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1" name="Google Shape;31;p6"/>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35" name="Google Shape;35;p7"/>
          <p:cNvSpPr txBox="1">
            <a:spLocks noGrp="1"/>
          </p:cNvSpPr>
          <p:nvPr>
            <p:ph type="body" idx="1"/>
          </p:nvPr>
        </p:nvSpPr>
        <p:spPr>
          <a:xfrm>
            <a:off x="922000"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6" name="Google Shape;36;p7"/>
          <p:cNvSpPr txBox="1">
            <a:spLocks noGrp="1"/>
          </p:cNvSpPr>
          <p:nvPr>
            <p:ph type="body" idx="2"/>
          </p:nvPr>
        </p:nvSpPr>
        <p:spPr>
          <a:xfrm>
            <a:off x="3373778"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7" name="Google Shape;37;p7"/>
          <p:cNvSpPr txBox="1">
            <a:spLocks noGrp="1"/>
          </p:cNvSpPr>
          <p:nvPr>
            <p:ph type="body" idx="3"/>
          </p:nvPr>
        </p:nvSpPr>
        <p:spPr>
          <a:xfrm>
            <a:off x="5825557"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 name="Google Shape;38;p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3" name="Google Shape;53;p11"/>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1pPr>
            <a:lvl2pPr lvl="1">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2pPr>
            <a:lvl3pPr lvl="2">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3pPr>
            <a:lvl4pPr lvl="3">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4pPr>
            <a:lvl5pPr lvl="4">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5pPr>
            <a:lvl6pPr lvl="5">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6pPr>
            <a:lvl7pPr lvl="6">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7pPr>
            <a:lvl8pPr lvl="7">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8pPr>
            <a:lvl9pPr lvl="8">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1pPr>
            <a:lvl2pPr marL="914400" lvl="1" indent="-342900">
              <a:spcBef>
                <a:spcPts val="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2pPr>
            <a:lvl3pPr marL="1371600" lvl="2" indent="-342900">
              <a:spcBef>
                <a:spcPts val="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3pPr>
            <a:lvl4pPr marL="1828800" lvl="3"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4pPr>
            <a:lvl5pPr marL="2286000" lvl="4"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5pPr>
            <a:lvl6pPr marL="2743200" lvl="5"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6pPr>
            <a:lvl7pPr marL="3200400" lvl="6"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7pPr>
            <a:lvl8pPr marL="3657600" lvl="7"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8pPr>
            <a:lvl9pPr marL="4114800" lvl="8"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9pPr>
          </a:lstStyle>
          <a:p>
            <a:endParaRPr/>
          </a:p>
        </p:txBody>
      </p:sp>
      <p:sp>
        <p:nvSpPr>
          <p:cNvPr id="8" name="Google Shape;8;p1"/>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lvl="0" algn="ctr">
              <a:buNone/>
              <a:defRPr sz="1300">
                <a:solidFill>
                  <a:schemeClr val="accent1"/>
                </a:solidFill>
                <a:latin typeface="Raleway ExtraBold"/>
                <a:ea typeface="Raleway ExtraBold"/>
                <a:cs typeface="Raleway ExtraBold"/>
                <a:sym typeface="Raleway ExtraBold"/>
              </a:defRPr>
            </a:lvl1pPr>
            <a:lvl2pPr lvl="1" algn="ctr">
              <a:buNone/>
              <a:defRPr sz="1300">
                <a:solidFill>
                  <a:schemeClr val="accent1"/>
                </a:solidFill>
                <a:latin typeface="Raleway ExtraBold"/>
                <a:ea typeface="Raleway ExtraBold"/>
                <a:cs typeface="Raleway ExtraBold"/>
                <a:sym typeface="Raleway ExtraBold"/>
              </a:defRPr>
            </a:lvl2pPr>
            <a:lvl3pPr lvl="2" algn="ctr">
              <a:buNone/>
              <a:defRPr sz="1300">
                <a:solidFill>
                  <a:schemeClr val="accent1"/>
                </a:solidFill>
                <a:latin typeface="Raleway ExtraBold"/>
                <a:ea typeface="Raleway ExtraBold"/>
                <a:cs typeface="Raleway ExtraBold"/>
                <a:sym typeface="Raleway ExtraBold"/>
              </a:defRPr>
            </a:lvl3pPr>
            <a:lvl4pPr lvl="3" algn="ctr">
              <a:buNone/>
              <a:defRPr sz="1300">
                <a:solidFill>
                  <a:schemeClr val="accent1"/>
                </a:solidFill>
                <a:latin typeface="Raleway ExtraBold"/>
                <a:ea typeface="Raleway ExtraBold"/>
                <a:cs typeface="Raleway ExtraBold"/>
                <a:sym typeface="Raleway ExtraBold"/>
              </a:defRPr>
            </a:lvl4pPr>
            <a:lvl5pPr lvl="4" algn="ctr">
              <a:buNone/>
              <a:defRPr sz="1300">
                <a:solidFill>
                  <a:schemeClr val="accent1"/>
                </a:solidFill>
                <a:latin typeface="Raleway ExtraBold"/>
                <a:ea typeface="Raleway ExtraBold"/>
                <a:cs typeface="Raleway ExtraBold"/>
                <a:sym typeface="Raleway ExtraBold"/>
              </a:defRPr>
            </a:lvl5pPr>
            <a:lvl6pPr lvl="5" algn="ctr">
              <a:buNone/>
              <a:defRPr sz="1300">
                <a:solidFill>
                  <a:schemeClr val="accent1"/>
                </a:solidFill>
                <a:latin typeface="Raleway ExtraBold"/>
                <a:ea typeface="Raleway ExtraBold"/>
                <a:cs typeface="Raleway ExtraBold"/>
                <a:sym typeface="Raleway ExtraBold"/>
              </a:defRPr>
            </a:lvl6pPr>
            <a:lvl7pPr lvl="6" algn="ctr">
              <a:buNone/>
              <a:defRPr sz="1300">
                <a:solidFill>
                  <a:schemeClr val="accent1"/>
                </a:solidFill>
                <a:latin typeface="Raleway ExtraBold"/>
                <a:ea typeface="Raleway ExtraBold"/>
                <a:cs typeface="Raleway ExtraBold"/>
                <a:sym typeface="Raleway ExtraBold"/>
              </a:defRPr>
            </a:lvl7pPr>
            <a:lvl8pPr lvl="7" algn="ctr">
              <a:buNone/>
              <a:defRPr sz="1300">
                <a:solidFill>
                  <a:schemeClr val="accent1"/>
                </a:solidFill>
                <a:latin typeface="Raleway ExtraBold"/>
                <a:ea typeface="Raleway ExtraBold"/>
                <a:cs typeface="Raleway ExtraBold"/>
                <a:sym typeface="Raleway ExtraBold"/>
              </a:defRPr>
            </a:lvl8pPr>
            <a:lvl9pPr lvl="8" algn="ctr">
              <a:buNone/>
              <a:defRPr sz="1300">
                <a:solidFill>
                  <a:schemeClr val="accent1"/>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7"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vpbankonline.vpbank.com.vn/tiet-kiem/tiet-kiem-gui-gop-easy-saving/"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540390" y="1267490"/>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solidFill>
                  <a:schemeClr val="tx1"/>
                </a:solidFill>
              </a:rPr>
              <a:t>Quản lý tài chính cá nhân</a:t>
            </a:r>
            <a:endParaRPr dirty="0">
              <a:solidFill>
                <a:schemeClr val="tx1"/>
              </a:solidFill>
            </a:endParaRPr>
          </a:p>
        </p:txBody>
      </p:sp>
      <p:grpSp>
        <p:nvGrpSpPr>
          <p:cNvPr id="62" name="Google Shape;62;p13"/>
          <p:cNvGrpSpPr/>
          <p:nvPr/>
        </p:nvGrpSpPr>
        <p:grpSpPr>
          <a:xfrm>
            <a:off x="7864658" y="371176"/>
            <a:ext cx="896264" cy="896314"/>
            <a:chOff x="570875" y="4322250"/>
            <a:chExt cx="443300" cy="443325"/>
          </a:xfrm>
        </p:grpSpPr>
        <p:sp>
          <p:nvSpPr>
            <p:cNvPr id="63" name="Google Shape;63;p13"/>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3743894" y="1961270"/>
            <a:ext cx="4946072" cy="27532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769600" y="600828"/>
            <a:ext cx="7388152" cy="867753"/>
          </a:xfrm>
          <a:prstGeom prst="rect">
            <a:avLst/>
          </a:prstGeom>
        </p:spPr>
        <p:txBody>
          <a:bodyPr spcFirstLastPara="1" wrap="square" lIns="91425" tIns="91425" rIns="91425" bIns="91425" anchor="t" anchorCtr="0">
            <a:noAutofit/>
          </a:bodyPr>
          <a:lstStyle/>
          <a:p>
            <a:r>
              <a:rPr lang="en-US" sz="3000" b="1" cap="all" dirty="0"/>
              <a:t>LỌ SỐ 4: HƯỞNG THỤ - PLAY (10% THU NHẬP)</a:t>
            </a:r>
          </a:p>
        </p:txBody>
      </p:sp>
      <p:sp>
        <p:nvSpPr>
          <p:cNvPr id="148" name="Google Shape;148;p21"/>
          <p:cNvSpPr txBox="1">
            <a:spLocks noGrp="1"/>
          </p:cNvSpPr>
          <p:nvPr>
            <p:ph type="body" idx="1"/>
          </p:nvPr>
        </p:nvSpPr>
        <p:spPr>
          <a:xfrm>
            <a:off x="670060" y="1790587"/>
            <a:ext cx="7289376" cy="2344995"/>
          </a:xfrm>
          <a:prstGeom prst="rect">
            <a:avLst/>
          </a:prstGeom>
        </p:spPr>
        <p:txBody>
          <a:bodyPr spcFirstLastPara="1" wrap="square" lIns="91425" tIns="91425" rIns="91425" bIns="91425" anchor="t" anchorCtr="0">
            <a:noAutofit/>
          </a:bodyPr>
          <a:lstStyle/>
          <a:p>
            <a:r>
              <a:rPr lang="vi-VN" b="1" dirty="0"/>
              <a:t>Đây là khoản tiền bạn dành cho việc hưởng thụ, mua sắm xa xỉ, chăm lo cho bản thân, làm những việc mới mẻ, tăng cường trải nghiệm... Quỹ Hưởng thụ (PLAY) giúp bạn có động lực để làm việc tốt hơn.</a:t>
            </a:r>
          </a:p>
          <a:p>
            <a:r>
              <a:rPr lang="vi-VN" b="1" dirty="0"/>
              <a:t>Quỹ PLAY cần được tiêu dùng liên tục. Nếu bạn không sử dụng hết quỹ PLAY, có thể bạn đang mất cân bằng cuộc sống và không dành đủ sự chăm sóc cho bản thân.</a:t>
            </a:r>
          </a:p>
        </p:txBody>
      </p:sp>
      <p:sp>
        <p:nvSpPr>
          <p:cNvPr id="151" name="Google Shape;151;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52" name="Google Shape;152;p21"/>
          <p:cNvSpPr/>
          <p:nvPr/>
        </p:nvSpPr>
        <p:spPr>
          <a:xfrm>
            <a:off x="8055177" y="292676"/>
            <a:ext cx="796167" cy="796157"/>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03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769600" y="600828"/>
            <a:ext cx="7388152" cy="867753"/>
          </a:xfrm>
          <a:prstGeom prst="rect">
            <a:avLst/>
          </a:prstGeom>
        </p:spPr>
        <p:txBody>
          <a:bodyPr spcFirstLastPara="1" wrap="square" lIns="91425" tIns="91425" rIns="91425" bIns="91425" anchor="t" anchorCtr="0">
            <a:noAutofit/>
          </a:bodyPr>
          <a:lstStyle/>
          <a:p>
            <a:r>
              <a:rPr lang="en-US" sz="3000" b="1" cap="all" dirty="0"/>
              <a:t>LỌ SỐ 5: QUỸ TỰ DO TÀI CHÍNH - FFA (10% THU NHẬP)</a:t>
            </a:r>
          </a:p>
        </p:txBody>
      </p:sp>
      <p:sp>
        <p:nvSpPr>
          <p:cNvPr id="148" name="Google Shape;148;p21"/>
          <p:cNvSpPr txBox="1">
            <a:spLocks noGrp="1"/>
          </p:cNvSpPr>
          <p:nvPr>
            <p:ph type="body" idx="1"/>
          </p:nvPr>
        </p:nvSpPr>
        <p:spPr>
          <a:xfrm>
            <a:off x="986139" y="1995053"/>
            <a:ext cx="7171613" cy="706583"/>
          </a:xfrm>
          <a:prstGeom prst="rect">
            <a:avLst/>
          </a:prstGeom>
        </p:spPr>
        <p:txBody>
          <a:bodyPr spcFirstLastPara="1" wrap="square" lIns="91425" tIns="91425" rIns="91425" bIns="91425" anchor="t" anchorCtr="0">
            <a:noAutofit/>
          </a:bodyPr>
          <a:lstStyle/>
          <a:p>
            <a:r>
              <a:rPr lang="vi-VN" b="1" dirty="0"/>
              <a:t>Tự do tài chính (FFA) là khi bạn có một cuộc sống như mong muốn mà không cần làm việc hay phụ thuộc tài chính vào người khác. FFA là khoản bạn sử dụng để tham gia các hoạt động tạo ra thu nhập thụ động như gửi tiết kiệm, đầu tư, góp vốn kinh doanh. Bằng cách này, bạn đã tạo ra "con ngỗng" đẻ trứng vàng để sử dụng khi không còn làm việc</a:t>
            </a:r>
            <a:r>
              <a:rPr lang="vi-VN" b="1" dirty="0" smtClean="0"/>
              <a:t>.</a:t>
            </a:r>
            <a:endParaRPr lang="en-US" b="1" dirty="0" smtClean="0"/>
          </a:p>
          <a:p>
            <a:endParaRPr lang="en-US" b="1" dirty="0"/>
          </a:p>
          <a:p>
            <a:pPr marL="139700" indent="0">
              <a:buNone/>
            </a:pPr>
            <a:endParaRPr lang="vi-VN" b="1" dirty="0"/>
          </a:p>
          <a:p>
            <a:r>
              <a:rPr lang="vi-VN" b="1" dirty="0" smtClean="0"/>
              <a:t> </a:t>
            </a:r>
            <a:r>
              <a:rPr lang="vi-VN" b="1" dirty="0"/>
              <a:t>lưu ý: đừng bao giờ được tiêu tiền trong quỹ này.</a:t>
            </a:r>
          </a:p>
        </p:txBody>
      </p:sp>
      <p:sp>
        <p:nvSpPr>
          <p:cNvPr id="151" name="Google Shape;151;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52" name="Google Shape;152;p21"/>
          <p:cNvSpPr/>
          <p:nvPr/>
        </p:nvSpPr>
        <p:spPr>
          <a:xfrm>
            <a:off x="8055177" y="292676"/>
            <a:ext cx="796167" cy="796157"/>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025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769600" y="600828"/>
            <a:ext cx="7388152" cy="867753"/>
          </a:xfrm>
          <a:prstGeom prst="rect">
            <a:avLst/>
          </a:prstGeom>
        </p:spPr>
        <p:txBody>
          <a:bodyPr spcFirstLastPara="1" wrap="square" lIns="91425" tIns="91425" rIns="91425" bIns="91425" anchor="t" anchorCtr="0">
            <a:noAutofit/>
          </a:bodyPr>
          <a:lstStyle/>
          <a:p>
            <a:r>
              <a:rPr lang="en-US" sz="3000" b="1" cap="all" dirty="0"/>
              <a:t>LỌ SỐ </a:t>
            </a:r>
            <a:r>
              <a:rPr lang="vi-VN" sz="3000" b="1" cap="all" dirty="0" smtClean="0"/>
              <a:t>6</a:t>
            </a:r>
            <a:r>
              <a:rPr lang="en-US" sz="3000" b="1" cap="all" dirty="0" smtClean="0"/>
              <a:t>: </a:t>
            </a:r>
            <a:r>
              <a:rPr lang="en-US" sz="3000" b="1" dirty="0" err="1"/>
              <a:t>Chiếc</a:t>
            </a:r>
            <a:r>
              <a:rPr lang="en-US" sz="3000" b="1" dirty="0"/>
              <a:t> </a:t>
            </a:r>
            <a:r>
              <a:rPr lang="en-US" sz="3000" b="1" dirty="0" err="1"/>
              <a:t>lọ</a:t>
            </a:r>
            <a:r>
              <a:rPr lang="en-US" sz="3000" b="1" dirty="0"/>
              <a:t> “</a:t>
            </a:r>
            <a:r>
              <a:rPr lang="en-US" sz="3000" b="1" dirty="0" err="1"/>
              <a:t>cho</a:t>
            </a:r>
            <a:r>
              <a:rPr lang="en-US" sz="3000" b="1" dirty="0"/>
              <a:t> </a:t>
            </a:r>
            <a:r>
              <a:rPr lang="en-US" sz="3000" b="1" dirty="0" err="1"/>
              <a:t>đi</a:t>
            </a:r>
            <a:r>
              <a:rPr lang="en-US" sz="3000" b="1" dirty="0"/>
              <a:t>” 5%</a:t>
            </a:r>
            <a:r>
              <a:rPr lang="en-US" sz="3000" dirty="0"/>
              <a:t/>
            </a:r>
            <a:br>
              <a:rPr lang="en-US" sz="3000" dirty="0"/>
            </a:br>
            <a:endParaRPr lang="en-US" sz="3000" dirty="0"/>
          </a:p>
        </p:txBody>
      </p:sp>
      <p:sp>
        <p:nvSpPr>
          <p:cNvPr id="148" name="Google Shape;148;p21"/>
          <p:cNvSpPr txBox="1">
            <a:spLocks noGrp="1"/>
          </p:cNvSpPr>
          <p:nvPr>
            <p:ph type="body" idx="1"/>
          </p:nvPr>
        </p:nvSpPr>
        <p:spPr>
          <a:xfrm>
            <a:off x="670060" y="1468581"/>
            <a:ext cx="5903922" cy="67887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vi-VN" b="1" dirty="0" smtClean="0"/>
          </a:p>
          <a:p>
            <a:pPr marL="285750" indent="-285750"/>
            <a:r>
              <a:rPr lang="vi-VN" b="1" dirty="0" smtClean="0"/>
              <a:t>Việc chi tiêu để duy trì cuộc sống.</a:t>
            </a:r>
          </a:p>
          <a:p>
            <a:pPr marL="0" lvl="0" indent="0" algn="l" rtl="0">
              <a:spcBef>
                <a:spcPts val="600"/>
              </a:spcBef>
              <a:spcAft>
                <a:spcPts val="0"/>
              </a:spcAft>
              <a:buNone/>
            </a:pPr>
            <a:r>
              <a:rPr lang="vi-VN" b="1" dirty="0" smtClean="0"/>
              <a:t>Ví dụ như: thuê nhà, tiền điện , nước, đồ ăn</a:t>
            </a:r>
          </a:p>
          <a:p>
            <a:pPr marL="0" lvl="0" indent="0" algn="l" rtl="0">
              <a:spcBef>
                <a:spcPts val="600"/>
              </a:spcBef>
              <a:spcAft>
                <a:spcPts val="0"/>
              </a:spcAft>
              <a:buNone/>
            </a:pPr>
            <a:endParaRPr lang="vi-VN" b="1" dirty="0"/>
          </a:p>
          <a:p>
            <a:pPr marL="285750" indent="-285750"/>
            <a:r>
              <a:rPr lang="vi-VN" b="1" dirty="0" smtClean="0"/>
              <a:t>Nếu bạn không thể sống với 50-60% thu nhập, bạn cần gia tăng thu nhập hoặc sống tối giản hơn </a:t>
            </a:r>
          </a:p>
          <a:p>
            <a:pPr marL="0" indent="0">
              <a:buNone/>
            </a:pPr>
            <a:r>
              <a:rPr lang="vi-VN" b="1" dirty="0" smtClean="0"/>
              <a:t>Tác dụng:</a:t>
            </a:r>
          </a:p>
          <a:p>
            <a:pPr marL="0" indent="0">
              <a:buNone/>
            </a:pPr>
            <a:endParaRPr lang="vi-VN" b="1" dirty="0" smtClean="0"/>
          </a:p>
          <a:p>
            <a:pPr marL="285750" indent="-285750"/>
            <a:r>
              <a:rPr lang="vi-VN" b="1" dirty="0"/>
              <a:t>Biết giới hạn chi tiêu từ đó thay đổi lối sống cho phù hợp</a:t>
            </a:r>
          </a:p>
          <a:p>
            <a:pPr marL="285750" indent="-285750"/>
            <a:r>
              <a:rPr lang="vi-VN" b="1" dirty="0"/>
              <a:t>Tránh được việc chi tiêu vô tội vạ, lấn sang các khoản khác</a:t>
            </a:r>
          </a:p>
          <a:p>
            <a:pPr marL="285750" indent="-285750"/>
            <a:endParaRPr b="1" dirty="0"/>
          </a:p>
        </p:txBody>
      </p:sp>
      <p:sp>
        <p:nvSpPr>
          <p:cNvPr id="151" name="Google Shape;151;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52" name="Google Shape;152;p21"/>
          <p:cNvSpPr/>
          <p:nvPr/>
        </p:nvSpPr>
        <p:spPr>
          <a:xfrm>
            <a:off x="8055177" y="292676"/>
            <a:ext cx="796167" cy="796157"/>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4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456"/>
        <p:cNvGrpSpPr/>
        <p:nvPr/>
      </p:nvGrpSpPr>
      <p:grpSpPr>
        <a:xfrm>
          <a:off x="0" y="0"/>
          <a:ext cx="0" cy="0"/>
          <a:chOff x="0" y="0"/>
          <a:chExt cx="0" cy="0"/>
        </a:xfrm>
      </p:grpSpPr>
      <p:sp>
        <p:nvSpPr>
          <p:cNvPr id="1458" name="Google Shape;1458;p51"/>
          <p:cNvSpPr txBox="1"/>
          <p:nvPr/>
        </p:nvSpPr>
        <p:spPr>
          <a:xfrm>
            <a:off x="738955" y="1121918"/>
            <a:ext cx="7559918" cy="29817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vi-VN" sz="5000" b="1" dirty="0" smtClean="0">
                <a:solidFill>
                  <a:srgbClr val="434343"/>
                </a:solidFill>
                <a:latin typeface="Montserrat"/>
                <a:ea typeface="Montserrat"/>
                <a:cs typeface="Montserrat"/>
                <a:sym typeface="Montserrat"/>
              </a:rPr>
              <a:t>Thanks for your </a:t>
            </a:r>
            <a:r>
              <a:rPr lang="en-US" sz="5000" b="1" dirty="0" smtClean="0">
                <a:solidFill>
                  <a:srgbClr val="434343"/>
                </a:solidFill>
                <a:latin typeface="Montserrat"/>
                <a:ea typeface="Montserrat"/>
                <a:cs typeface="Montserrat"/>
                <a:sym typeface="Montserrat"/>
              </a:rPr>
              <a:t>listening</a:t>
            </a:r>
            <a:endParaRPr sz="5000" b="1" dirty="0">
              <a:solidFill>
                <a:srgbClr val="434343"/>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10985" y="372675"/>
            <a:ext cx="7411510" cy="6747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000" dirty="0" smtClean="0"/>
              <a:t>1. Tại sao phải quản lý tài chính cá nhân</a:t>
            </a:r>
            <a:endParaRPr sz="3000" dirty="0">
              <a:solidFill>
                <a:schemeClr val="accent1"/>
              </a:solidFill>
            </a:endParaRPr>
          </a:p>
        </p:txBody>
      </p:sp>
      <p:sp>
        <p:nvSpPr>
          <p:cNvPr id="72" name="Google Shape;72;p14"/>
          <p:cNvSpPr txBox="1">
            <a:spLocks noGrp="1"/>
          </p:cNvSpPr>
          <p:nvPr>
            <p:ph type="body" idx="2"/>
          </p:nvPr>
        </p:nvSpPr>
        <p:spPr>
          <a:xfrm>
            <a:off x="3138055" y="1439562"/>
            <a:ext cx="5250180" cy="2009472"/>
          </a:xfrm>
          <a:prstGeom prst="rect">
            <a:avLst/>
          </a:prstGeom>
        </p:spPr>
        <p:txBody>
          <a:bodyPr spcFirstLastPara="1" wrap="square" lIns="91425" tIns="91425" rIns="91425" bIns="91425" anchor="t" anchorCtr="0">
            <a:noAutofit/>
          </a:bodyPr>
          <a:lstStyle/>
          <a:p>
            <a:pPr marL="228600" lvl="0" indent="-228600" algn="l" rtl="0">
              <a:spcBef>
                <a:spcPts val="600"/>
              </a:spcBef>
              <a:spcAft>
                <a:spcPts val="0"/>
              </a:spcAft>
              <a:buClr>
                <a:schemeClr val="dk1"/>
              </a:buClr>
              <a:buSzPts val="1100"/>
              <a:buFont typeface="Arial"/>
              <a:buAutoNum type="arabicPeriod"/>
            </a:pPr>
            <a:r>
              <a:rPr lang="vi-VN" sz="1500" b="1" dirty="0" smtClean="0">
                <a:solidFill>
                  <a:srgbClr val="434343"/>
                </a:solidFill>
              </a:rPr>
              <a:t>Không lầm vào cảnh nợ nần</a:t>
            </a:r>
          </a:p>
          <a:p>
            <a:pPr marL="228600" lvl="0" indent="-228600" algn="l" rtl="0">
              <a:spcBef>
                <a:spcPts val="600"/>
              </a:spcBef>
              <a:spcAft>
                <a:spcPts val="0"/>
              </a:spcAft>
              <a:buClr>
                <a:schemeClr val="dk1"/>
              </a:buClr>
              <a:buSzPts val="1100"/>
              <a:buFont typeface="Arial"/>
              <a:buAutoNum type="arabicPeriod"/>
            </a:pPr>
            <a:r>
              <a:rPr lang="vi-VN" sz="1500" b="1" dirty="0" smtClean="0">
                <a:solidFill>
                  <a:srgbClr val="434343"/>
                </a:solidFill>
              </a:rPr>
              <a:t>Hạn chế những rủi ro bất ngờ</a:t>
            </a:r>
          </a:p>
          <a:p>
            <a:pPr marL="228600" lvl="0" indent="-228600" algn="l" rtl="0">
              <a:spcBef>
                <a:spcPts val="600"/>
              </a:spcBef>
              <a:spcAft>
                <a:spcPts val="0"/>
              </a:spcAft>
              <a:buClr>
                <a:schemeClr val="dk1"/>
              </a:buClr>
              <a:buSzPts val="1100"/>
              <a:buFont typeface="Arial"/>
              <a:buAutoNum type="arabicPeriod"/>
            </a:pPr>
            <a:r>
              <a:rPr lang="vi-VN" sz="1500" b="1" dirty="0" smtClean="0">
                <a:solidFill>
                  <a:srgbClr val="434343"/>
                </a:solidFill>
              </a:rPr>
              <a:t>Nghỉ hưu trong nghèo khổ</a:t>
            </a:r>
          </a:p>
          <a:p>
            <a:pPr marL="228600" lvl="0" indent="-228600" algn="l" rtl="0">
              <a:spcBef>
                <a:spcPts val="600"/>
              </a:spcBef>
              <a:spcAft>
                <a:spcPts val="0"/>
              </a:spcAft>
              <a:buClr>
                <a:schemeClr val="dk1"/>
              </a:buClr>
              <a:buSzPts val="1100"/>
              <a:buFont typeface="Arial"/>
              <a:buAutoNum type="arabicPeriod"/>
            </a:pPr>
            <a:r>
              <a:rPr lang="vi-VN" sz="1500" b="1" dirty="0" smtClean="0">
                <a:solidFill>
                  <a:srgbClr val="434343"/>
                </a:solidFill>
              </a:rPr>
              <a:t>Tự do tài chính</a:t>
            </a:r>
            <a:endParaRPr sz="1500" b="1" dirty="0">
              <a:solidFill>
                <a:srgbClr val="434343"/>
              </a:solidFill>
            </a:endParaRPr>
          </a:p>
        </p:txBody>
      </p:sp>
      <p:sp>
        <p:nvSpPr>
          <p:cNvPr id="75" name="Google Shape;75;p1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76" name="Google Shape;76;p14"/>
          <p:cNvGrpSpPr/>
          <p:nvPr/>
        </p:nvGrpSpPr>
        <p:grpSpPr>
          <a:xfrm>
            <a:off x="8087089" y="356400"/>
            <a:ext cx="618316" cy="748360"/>
            <a:chOff x="584925" y="922575"/>
            <a:chExt cx="415200" cy="502525"/>
          </a:xfrm>
        </p:grpSpPr>
        <p:sp>
          <p:nvSpPr>
            <p:cNvPr id="77" name="Google Shape;77;p14"/>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a:blip r:embed="rId3"/>
          <a:stretch>
            <a:fillRect/>
          </a:stretch>
        </p:blipFill>
        <p:spPr>
          <a:xfrm>
            <a:off x="543582" y="1439562"/>
            <a:ext cx="1984873" cy="1552272"/>
          </a:xfrm>
          <a:prstGeom prst="rect">
            <a:avLst/>
          </a:prstGeom>
        </p:spPr>
      </p:pic>
      <p:pic>
        <p:nvPicPr>
          <p:cNvPr id="5" name="Picture 4"/>
          <p:cNvPicPr>
            <a:picLocks noChangeAspect="1"/>
          </p:cNvPicPr>
          <p:nvPr/>
        </p:nvPicPr>
        <p:blipFill>
          <a:blip r:embed="rId4"/>
          <a:stretch>
            <a:fillRect/>
          </a:stretch>
        </p:blipFill>
        <p:spPr>
          <a:xfrm>
            <a:off x="466619" y="3074962"/>
            <a:ext cx="2176922" cy="11783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902874" y="1583898"/>
            <a:ext cx="6382346" cy="325091"/>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vi-VN" dirty="0" smtClean="0"/>
              <a:t>Dấu hiệu cho thấy </a:t>
            </a:r>
          </a:p>
          <a:p>
            <a:pPr marL="0" lvl="0" indent="0" algn="ctr" rtl="0">
              <a:spcBef>
                <a:spcPts val="600"/>
              </a:spcBef>
              <a:spcAft>
                <a:spcPts val="0"/>
              </a:spcAft>
              <a:buNone/>
            </a:pPr>
            <a:r>
              <a:rPr lang="vi-VN" dirty="0" smtClean="0"/>
              <a:t>bạn đang nghèo</a:t>
            </a:r>
            <a:endParaRPr dirty="0"/>
          </a:p>
        </p:txBody>
      </p:sp>
      <p:sp>
        <p:nvSpPr>
          <p:cNvPr id="100" name="Google Shape;100;p1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3" name="TextBox 2"/>
          <p:cNvSpPr txBox="1"/>
          <p:nvPr/>
        </p:nvSpPr>
        <p:spPr>
          <a:xfrm>
            <a:off x="434091" y="2625434"/>
            <a:ext cx="6707928" cy="923330"/>
          </a:xfrm>
          <a:prstGeom prst="rect">
            <a:avLst/>
          </a:prstGeom>
          <a:noFill/>
        </p:spPr>
        <p:txBody>
          <a:bodyPr wrap="square" rtlCol="0">
            <a:spAutoFit/>
          </a:bodyPr>
          <a:lstStyle/>
          <a:p>
            <a:pPr marL="285750" indent="-285750">
              <a:buFont typeface="Arial" panose="020B0604020202020204" pitchFamily="34" charset="0"/>
              <a:buChar char="•"/>
            </a:pPr>
            <a:r>
              <a:rPr lang="vi-VN" sz="1800" dirty="0" smtClean="0"/>
              <a:t>Không đủ chi tiêu trong 3 tháng nếu mất việc</a:t>
            </a:r>
          </a:p>
          <a:p>
            <a:pPr marL="285750" indent="-285750">
              <a:buFont typeface="Arial" panose="020B0604020202020204" pitchFamily="34" charset="0"/>
              <a:buChar char="•"/>
            </a:pPr>
            <a:r>
              <a:rPr lang="vi-VN" sz="1800" dirty="0" smtClean="0"/>
              <a:t>Chật vật chi trả những hóa đơn hiện tại </a:t>
            </a:r>
          </a:p>
          <a:p>
            <a:pPr marL="285750" indent="-285750">
              <a:buFont typeface="Arial" panose="020B0604020202020204" pitchFamily="34" charset="0"/>
              <a:buChar char="•"/>
            </a:pPr>
            <a:r>
              <a:rPr lang="vi-VN" sz="1800" dirty="0" smtClean="0"/>
              <a:t>Đang sinh sống nhờ những khoản vay</a:t>
            </a:r>
            <a:endParaRPr lang="en-US" sz="1800" dirty="0"/>
          </a:p>
        </p:txBody>
      </p:sp>
      <p:pic>
        <p:nvPicPr>
          <p:cNvPr id="4" name="Picture 3"/>
          <p:cNvPicPr>
            <a:picLocks noChangeAspect="1"/>
          </p:cNvPicPr>
          <p:nvPr/>
        </p:nvPicPr>
        <p:blipFill>
          <a:blip r:embed="rId3"/>
          <a:stretch>
            <a:fillRect/>
          </a:stretch>
        </p:blipFill>
        <p:spPr>
          <a:xfrm>
            <a:off x="5479472" y="323533"/>
            <a:ext cx="3664528" cy="42667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body" idx="1"/>
          </p:nvPr>
        </p:nvSpPr>
        <p:spPr>
          <a:xfrm>
            <a:off x="922000" y="1971491"/>
            <a:ext cx="3543300" cy="1584600"/>
          </a:xfrm>
          <a:prstGeom prst="rect">
            <a:avLst/>
          </a:prstGeom>
        </p:spPr>
        <p:txBody>
          <a:bodyPr spcFirstLastPara="1" wrap="square" lIns="91425" tIns="91425" rIns="91425" bIns="91425" anchor="t" anchorCtr="0">
            <a:noAutofit/>
          </a:bodyPr>
          <a:lstStyle/>
          <a:p>
            <a:pPr marL="285750" indent="-285750"/>
            <a:r>
              <a:rPr lang="vi-VN" sz="1600" dirty="0" smtClean="0"/>
              <a:t>Quản lý tài chính không phải  là thắt dây buộc bụng</a:t>
            </a:r>
          </a:p>
          <a:p>
            <a:pPr marL="285750" indent="-285750"/>
            <a:r>
              <a:rPr lang="vi-VN" sz="1600" dirty="0" smtClean="0"/>
              <a:t>Hà tiện, không dám chi tiêu</a:t>
            </a:r>
          </a:p>
          <a:p>
            <a:pPr marL="0" indent="0">
              <a:buNone/>
            </a:pPr>
            <a:endParaRPr lang="vi-VN" sz="1600" dirty="0" smtClean="0"/>
          </a:p>
          <a:p>
            <a:pPr marL="0" indent="0">
              <a:buNone/>
            </a:pPr>
            <a:endParaRPr sz="1600" dirty="0"/>
          </a:p>
        </p:txBody>
      </p:sp>
      <p:sp>
        <p:nvSpPr>
          <p:cNvPr id="139" name="Google Shape;139;p20"/>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000" dirty="0" smtClean="0"/>
              <a:t>Thế nào là quản lý tài chính</a:t>
            </a:r>
            <a:endParaRPr sz="3000" dirty="0"/>
          </a:p>
        </p:txBody>
      </p:sp>
      <p:sp>
        <p:nvSpPr>
          <p:cNvPr id="141" name="Google Shape;141;p2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42" name="Google Shape;142;p20"/>
          <p:cNvSpPr/>
          <p:nvPr/>
        </p:nvSpPr>
        <p:spPr>
          <a:xfrm>
            <a:off x="8055177" y="292676"/>
            <a:ext cx="796167" cy="796157"/>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stretch>
            <a:fillRect/>
          </a:stretch>
        </p:blipFill>
        <p:spPr>
          <a:xfrm>
            <a:off x="5671558" y="1636567"/>
            <a:ext cx="2856642" cy="3026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45873" y="1687489"/>
            <a:ext cx="5714999" cy="3541873"/>
          </a:xfrm>
          <a:prstGeom prst="rect">
            <a:avLst/>
          </a:prstGeom>
        </p:spPr>
      </p:pic>
      <p:sp>
        <p:nvSpPr>
          <p:cNvPr id="105" name="Google Shape;105;p18"/>
          <p:cNvSpPr txBox="1">
            <a:spLocks noGrp="1"/>
          </p:cNvSpPr>
          <p:nvPr>
            <p:ph type="title"/>
          </p:nvPr>
        </p:nvSpPr>
        <p:spPr>
          <a:xfrm>
            <a:off x="797308" y="393010"/>
            <a:ext cx="7322329" cy="8054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000" dirty="0" smtClean="0"/>
              <a:t>Con đường thoát nghèo của chúng ta</a:t>
            </a:r>
            <a:endParaRPr sz="3000" dirty="0"/>
          </a:p>
        </p:txBody>
      </p:sp>
      <p:sp>
        <p:nvSpPr>
          <p:cNvPr id="106" name="Google Shape;106;p18"/>
          <p:cNvSpPr txBox="1">
            <a:spLocks noGrp="1"/>
          </p:cNvSpPr>
          <p:nvPr>
            <p:ph type="body" idx="1"/>
          </p:nvPr>
        </p:nvSpPr>
        <p:spPr>
          <a:xfrm>
            <a:off x="900780" y="942452"/>
            <a:ext cx="5000818" cy="107892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vi-VN" dirty="0" smtClean="0"/>
              <a:t>Chi tiêu ít hơn số tiền bạn kiếm được</a:t>
            </a:r>
          </a:p>
          <a:p>
            <a:pPr marL="457200" lvl="0" indent="-342900" algn="l" rtl="0">
              <a:spcBef>
                <a:spcPts val="0"/>
              </a:spcBef>
              <a:spcAft>
                <a:spcPts val="0"/>
              </a:spcAft>
              <a:buSzPts val="1800"/>
              <a:buChar char="●"/>
            </a:pPr>
            <a:r>
              <a:rPr lang="vi-VN" dirty="0" smtClean="0"/>
              <a:t>Luôn lập kế hoạch tài chính tương lai</a:t>
            </a:r>
          </a:p>
          <a:p>
            <a:pPr marL="457200" lvl="0" indent="-342900" algn="l" rtl="0">
              <a:spcBef>
                <a:spcPts val="0"/>
              </a:spcBef>
              <a:spcAft>
                <a:spcPts val="0"/>
              </a:spcAft>
              <a:buSzPts val="1800"/>
              <a:buChar char="●"/>
            </a:pPr>
            <a:r>
              <a:rPr lang="vi-VN" dirty="0" smtClean="0"/>
              <a:t>Đầu tư</a:t>
            </a:r>
            <a:endParaRPr dirty="0"/>
          </a:p>
        </p:txBody>
      </p:sp>
      <p:sp>
        <p:nvSpPr>
          <p:cNvPr id="107" name="Google Shape;107;p1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grpSp>
        <p:nvGrpSpPr>
          <p:cNvPr id="108" name="Google Shape;108;p18"/>
          <p:cNvGrpSpPr/>
          <p:nvPr/>
        </p:nvGrpSpPr>
        <p:grpSpPr>
          <a:xfrm>
            <a:off x="8119638" y="225980"/>
            <a:ext cx="539546" cy="879605"/>
            <a:chOff x="6730350" y="2315900"/>
            <a:chExt cx="257700" cy="420100"/>
          </a:xfrm>
        </p:grpSpPr>
        <p:sp>
          <p:nvSpPr>
            <p:cNvPr id="109" name="Google Shape;109;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ctrTitle" idx="4294967295"/>
          </p:nvPr>
        </p:nvSpPr>
        <p:spPr>
          <a:xfrm>
            <a:off x="656545" y="381276"/>
            <a:ext cx="6039888" cy="6206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dirty="0" smtClean="0">
                <a:solidFill>
                  <a:schemeClr val="accent1"/>
                </a:solidFill>
              </a:rPr>
              <a:t>Phương pháp quản lý tài chính</a:t>
            </a:r>
            <a:endParaRPr sz="3000" dirty="0">
              <a:solidFill>
                <a:schemeClr val="accent1"/>
              </a:solidFill>
            </a:endParaRPr>
          </a:p>
        </p:txBody>
      </p:sp>
      <p:sp>
        <p:nvSpPr>
          <p:cNvPr id="120" name="Google Shape;120;p19"/>
          <p:cNvSpPr/>
          <p:nvPr/>
        </p:nvSpPr>
        <p:spPr>
          <a:xfrm>
            <a:off x="7334564" y="2384367"/>
            <a:ext cx="299775" cy="28623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9"/>
          <p:cNvGrpSpPr/>
          <p:nvPr/>
        </p:nvGrpSpPr>
        <p:grpSpPr>
          <a:xfrm>
            <a:off x="6962708" y="777025"/>
            <a:ext cx="1284369" cy="1284693"/>
            <a:chOff x="6654650" y="3665275"/>
            <a:chExt cx="409100" cy="409125"/>
          </a:xfrm>
        </p:grpSpPr>
        <p:sp>
          <p:nvSpPr>
            <p:cNvPr id="122" name="Google Shape;122;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9"/>
          <p:cNvGrpSpPr/>
          <p:nvPr/>
        </p:nvGrpSpPr>
        <p:grpSpPr>
          <a:xfrm rot="290934">
            <a:off x="5826714" y="2216476"/>
            <a:ext cx="848543" cy="848624"/>
            <a:chOff x="570875" y="4322250"/>
            <a:chExt cx="443300" cy="443325"/>
          </a:xfrm>
        </p:grpSpPr>
        <p:sp>
          <p:nvSpPr>
            <p:cNvPr id="125" name="Google Shape;125;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9"/>
          <p:cNvSpPr/>
          <p:nvPr/>
        </p:nvSpPr>
        <p:spPr>
          <a:xfrm rot="2466717">
            <a:off x="5819909" y="1025895"/>
            <a:ext cx="416526" cy="3977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1609245">
            <a:off x="6429073" y="1276138"/>
            <a:ext cx="299725" cy="2862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2926063">
            <a:off x="8246537" y="1502870"/>
            <a:ext cx="224479" cy="2143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1609158">
            <a:off x="8202241" y="284727"/>
            <a:ext cx="202232" cy="19309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pic>
        <p:nvPicPr>
          <p:cNvPr id="2" name="Picture 1"/>
          <p:cNvPicPr>
            <a:picLocks noChangeAspect="1"/>
          </p:cNvPicPr>
          <p:nvPr/>
        </p:nvPicPr>
        <p:blipFill>
          <a:blip r:embed="rId3"/>
          <a:stretch>
            <a:fillRect/>
          </a:stretch>
        </p:blipFill>
        <p:spPr>
          <a:xfrm>
            <a:off x="383506" y="1518255"/>
            <a:ext cx="7062292" cy="34693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769600" y="600828"/>
            <a:ext cx="7388152" cy="867753"/>
          </a:xfrm>
          <a:prstGeom prst="rect">
            <a:avLst/>
          </a:prstGeom>
        </p:spPr>
        <p:txBody>
          <a:bodyPr spcFirstLastPara="1" wrap="square" lIns="91425" tIns="91425" rIns="91425" bIns="91425" anchor="t" anchorCtr="0">
            <a:noAutofit/>
          </a:bodyPr>
          <a:lstStyle/>
          <a:p>
            <a:r>
              <a:rPr lang="vi-VN" sz="3000" dirty="0" smtClean="0"/>
              <a:t>1. </a:t>
            </a:r>
            <a:r>
              <a:rPr lang="en-US" sz="3000" b="1" cap="all" dirty="0"/>
              <a:t>LỌ SỐ 1: CHI TIÊU CẦN THIẾT - </a:t>
            </a:r>
            <a:r>
              <a:rPr lang="en-US" sz="3000" b="1" cap="all" dirty="0" smtClean="0"/>
              <a:t>NEC</a:t>
            </a:r>
            <a:r>
              <a:rPr lang="en-US" sz="3000" b="1" cap="all" dirty="0"/>
              <a:t/>
            </a:r>
            <a:br>
              <a:rPr lang="en-US" sz="3000" b="1" cap="all" dirty="0"/>
            </a:br>
            <a:r>
              <a:rPr lang="vi-VN" sz="3000" dirty="0" smtClean="0"/>
              <a:t>(50-70%)</a:t>
            </a:r>
            <a:endParaRPr sz="3000" dirty="0"/>
          </a:p>
        </p:txBody>
      </p:sp>
      <p:sp>
        <p:nvSpPr>
          <p:cNvPr id="148" name="Google Shape;148;p21"/>
          <p:cNvSpPr txBox="1">
            <a:spLocks noGrp="1"/>
          </p:cNvSpPr>
          <p:nvPr>
            <p:ph type="body" idx="1"/>
          </p:nvPr>
        </p:nvSpPr>
        <p:spPr>
          <a:xfrm>
            <a:off x="670060" y="1468581"/>
            <a:ext cx="5903922" cy="67887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lang="vi-VN" b="1" dirty="0" smtClean="0"/>
          </a:p>
          <a:p>
            <a:pPr marL="285750" indent="-285750"/>
            <a:r>
              <a:rPr lang="vi-VN" b="1" dirty="0" smtClean="0"/>
              <a:t>Việc chi tiêu để duy trì cuộc sống.</a:t>
            </a:r>
          </a:p>
          <a:p>
            <a:pPr marL="0" lvl="0" indent="0" algn="l" rtl="0">
              <a:spcBef>
                <a:spcPts val="600"/>
              </a:spcBef>
              <a:spcAft>
                <a:spcPts val="0"/>
              </a:spcAft>
              <a:buNone/>
            </a:pPr>
            <a:r>
              <a:rPr lang="vi-VN" b="1" dirty="0" smtClean="0"/>
              <a:t>Ví dụ như: thuê nhà, tiền điện , nước, đồ ăn</a:t>
            </a:r>
          </a:p>
          <a:p>
            <a:pPr marL="0" lvl="0" indent="0" algn="l" rtl="0">
              <a:spcBef>
                <a:spcPts val="600"/>
              </a:spcBef>
              <a:spcAft>
                <a:spcPts val="0"/>
              </a:spcAft>
              <a:buNone/>
            </a:pPr>
            <a:endParaRPr lang="vi-VN" b="1" dirty="0"/>
          </a:p>
          <a:p>
            <a:pPr marL="285750" indent="-285750"/>
            <a:r>
              <a:rPr lang="vi-VN" b="1" dirty="0" smtClean="0"/>
              <a:t>Nếu bạn không thể sống với 50-60% thu nhập, bạn cần gia tăng thu nhập hoặc sống tối giản hơn </a:t>
            </a:r>
          </a:p>
          <a:p>
            <a:pPr marL="0" indent="0">
              <a:buNone/>
            </a:pPr>
            <a:r>
              <a:rPr lang="vi-VN" b="1" dirty="0" smtClean="0"/>
              <a:t>Tác dụng:</a:t>
            </a:r>
          </a:p>
          <a:p>
            <a:pPr marL="0" indent="0">
              <a:buNone/>
            </a:pPr>
            <a:endParaRPr lang="vi-VN" b="1" dirty="0" smtClean="0"/>
          </a:p>
          <a:p>
            <a:pPr marL="285750" indent="-285750"/>
            <a:r>
              <a:rPr lang="vi-VN" b="1" dirty="0"/>
              <a:t>Biết giới hạn chi tiêu từ đó thay đổi lối sống cho phù hợp</a:t>
            </a:r>
          </a:p>
          <a:p>
            <a:pPr marL="285750" indent="-285750"/>
            <a:r>
              <a:rPr lang="vi-VN" b="1" dirty="0"/>
              <a:t>Tránh được việc chi tiêu vô tội vạ, lấn sang các khoản khác</a:t>
            </a:r>
          </a:p>
          <a:p>
            <a:pPr marL="285750" indent="-285750"/>
            <a:endParaRPr b="1" dirty="0"/>
          </a:p>
        </p:txBody>
      </p:sp>
      <p:sp>
        <p:nvSpPr>
          <p:cNvPr id="151" name="Google Shape;151;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52" name="Google Shape;152;p21"/>
          <p:cNvSpPr/>
          <p:nvPr/>
        </p:nvSpPr>
        <p:spPr>
          <a:xfrm>
            <a:off x="8055177" y="292676"/>
            <a:ext cx="796167" cy="796157"/>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769600" y="600828"/>
            <a:ext cx="7388152" cy="867753"/>
          </a:xfrm>
          <a:prstGeom prst="rect">
            <a:avLst/>
          </a:prstGeom>
        </p:spPr>
        <p:txBody>
          <a:bodyPr spcFirstLastPara="1" wrap="square" lIns="91425" tIns="91425" rIns="91425" bIns="91425" anchor="t" anchorCtr="0">
            <a:noAutofit/>
          </a:bodyPr>
          <a:lstStyle/>
          <a:p>
            <a:r>
              <a:rPr lang="en-US" sz="3000" b="1" cap="all" dirty="0"/>
              <a:t>LỌ SỐ 2: TIẾT KIỆM DÀI HẠN - LTS (10% THU NHẬP)</a:t>
            </a:r>
          </a:p>
        </p:txBody>
      </p:sp>
      <p:sp>
        <p:nvSpPr>
          <p:cNvPr id="148" name="Google Shape;148;p21"/>
          <p:cNvSpPr txBox="1">
            <a:spLocks noGrp="1"/>
          </p:cNvSpPr>
          <p:nvPr>
            <p:ph type="body" idx="1"/>
          </p:nvPr>
        </p:nvSpPr>
        <p:spPr>
          <a:xfrm>
            <a:off x="670059" y="1468581"/>
            <a:ext cx="7385117" cy="1039092"/>
          </a:xfrm>
          <a:prstGeom prst="rect">
            <a:avLst/>
          </a:prstGeom>
        </p:spPr>
        <p:txBody>
          <a:bodyPr spcFirstLastPara="1" wrap="square" lIns="91425" tIns="91425" rIns="91425" bIns="91425" anchor="t" anchorCtr="0">
            <a:noAutofit/>
          </a:bodyPr>
          <a:lstStyle/>
          <a:p>
            <a:r>
              <a:rPr lang="vi-VN" b="1" dirty="0"/>
              <a:t>Bạn sử dụng khoản tiết kiệm dài hạn (LTS) này cho những mục tiêu dài hạn, lớn hạn như mua xe, mua nhà, sinh em bé, thực hiện ước mơ... Có quỹ LTS sẽ giúp bạn thấy được mục đích mình nhắm tới, và có động lực tiết kiệm dần dần cho việc đó</a:t>
            </a:r>
            <a:r>
              <a:rPr lang="vi-VN" b="1" dirty="0" smtClean="0"/>
              <a:t>.</a:t>
            </a:r>
          </a:p>
          <a:p>
            <a:endParaRPr lang="vi-VN" b="1" dirty="0"/>
          </a:p>
          <a:p>
            <a:r>
              <a:rPr lang="vi-VN" b="1" dirty="0"/>
              <a:t>Điều quan trọng là bạn cần thực hiện tiết kiệm ngay khi nhận được thu nhập, qua đó sẽ tránh tiêu vào số tiền này. Một trong những cách tiết kiệm dễ dàng và hiệu quả nhất là sử dụng các sản phẩm </a:t>
            </a:r>
            <a:r>
              <a:rPr lang="vi-VN" b="1" dirty="0">
                <a:hlinkClick r:id="rId3"/>
              </a:rPr>
              <a:t>tiết kiệm gửi góp trực tuyến</a:t>
            </a:r>
            <a:r>
              <a:rPr lang="vi-VN" b="1" dirty="0"/>
              <a:t>.</a:t>
            </a:r>
          </a:p>
        </p:txBody>
      </p:sp>
      <p:sp>
        <p:nvSpPr>
          <p:cNvPr id="151" name="Google Shape;151;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52" name="Google Shape;152;p21"/>
          <p:cNvSpPr/>
          <p:nvPr/>
        </p:nvSpPr>
        <p:spPr>
          <a:xfrm>
            <a:off x="8055177" y="292676"/>
            <a:ext cx="796167" cy="796157"/>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41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769600" y="600828"/>
            <a:ext cx="7388152" cy="867753"/>
          </a:xfrm>
          <a:prstGeom prst="rect">
            <a:avLst/>
          </a:prstGeom>
        </p:spPr>
        <p:txBody>
          <a:bodyPr spcFirstLastPara="1" wrap="square" lIns="91425" tIns="91425" rIns="91425" bIns="91425" anchor="t" anchorCtr="0">
            <a:noAutofit/>
          </a:bodyPr>
          <a:lstStyle/>
          <a:p>
            <a:r>
              <a:rPr lang="en-US" sz="3000" b="1" cap="all" dirty="0"/>
              <a:t>LỌ SỐ 3: QUỸ GIÁO DỤC - EDU (10% THU NHẬP)</a:t>
            </a:r>
          </a:p>
        </p:txBody>
      </p:sp>
      <p:sp>
        <p:nvSpPr>
          <p:cNvPr id="148" name="Google Shape;148;p21"/>
          <p:cNvSpPr txBox="1">
            <a:spLocks noGrp="1"/>
          </p:cNvSpPr>
          <p:nvPr>
            <p:ph type="body" idx="1"/>
          </p:nvPr>
        </p:nvSpPr>
        <p:spPr>
          <a:xfrm>
            <a:off x="981786" y="2068770"/>
            <a:ext cx="7385117" cy="2521529"/>
          </a:xfrm>
          <a:prstGeom prst="rect">
            <a:avLst/>
          </a:prstGeom>
        </p:spPr>
        <p:txBody>
          <a:bodyPr spcFirstLastPara="1" wrap="square" lIns="91425" tIns="91425" rIns="91425" bIns="91425" anchor="t" anchorCtr="0">
            <a:noAutofit/>
          </a:bodyPr>
          <a:lstStyle/>
          <a:p>
            <a:r>
              <a:rPr lang="vi-VN" b="1" dirty="0"/>
              <a:t>Bạn cần trích 10% thu nhập cho việc học thêm, trau dồi kiển thức của bạn thân. Bạn có thể dùng quỹ giáo dục (EDU) này để mua sách, tham gia các khóa học, đào tạo, các buổi gặp gỡ chia sẻ từ những người thành công.</a:t>
            </a:r>
          </a:p>
          <a:p>
            <a:r>
              <a:rPr lang="vi-VN" b="1" dirty="0"/>
              <a:t>Đầu tư vào giáo dục cũng chính là đầu tư vào bản thân. Tác dụng của tài khoản này là giúp bạn không ngừng phát triển năng lực bản thân, từ đó có thể tạo ra nhiều thu nhập hơn.</a:t>
            </a:r>
          </a:p>
        </p:txBody>
      </p:sp>
      <p:sp>
        <p:nvSpPr>
          <p:cNvPr id="151" name="Google Shape;151;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52" name="Google Shape;152;p21"/>
          <p:cNvSpPr/>
          <p:nvPr/>
        </p:nvSpPr>
        <p:spPr>
          <a:xfrm>
            <a:off x="8055177" y="292676"/>
            <a:ext cx="796167" cy="796157"/>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538193"/>
      </p:ext>
    </p:extLst>
  </p:cSld>
  <p:clrMapOvr>
    <a:masterClrMapping/>
  </p:clrMapOvr>
</p:sld>
</file>

<file path=ppt/theme/theme1.xml><?xml version="1.0" encoding="utf-8"?>
<a:theme xmlns:a="http://schemas.openxmlformats.org/drawingml/2006/main" name="Olivia template">
  <a:themeElements>
    <a:clrScheme name="Custom 347">
      <a:dk1>
        <a:srgbClr val="434343"/>
      </a:dk1>
      <a:lt1>
        <a:srgbClr val="FFFFFF"/>
      </a:lt1>
      <a:dk2>
        <a:srgbClr val="666666"/>
      </a:dk2>
      <a:lt2>
        <a:srgbClr val="ECE9E6"/>
      </a:lt2>
      <a:accent1>
        <a:srgbClr val="FFB600"/>
      </a:accent1>
      <a:accent2>
        <a:srgbClr val="FF8400"/>
      </a:accent2>
      <a:accent3>
        <a:srgbClr val="FA5E5E"/>
      </a:accent3>
      <a:accent4>
        <a:srgbClr val="E42A87"/>
      </a:accent4>
      <a:accent5>
        <a:srgbClr val="B143C7"/>
      </a:accent5>
      <a:accent6>
        <a:srgbClr val="7241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605</Words>
  <Application>Microsoft Office PowerPoint</Application>
  <PresentationFormat>On-screen Show (16:9)</PresentationFormat>
  <Paragraphs>66</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Raleway</vt:lpstr>
      <vt:lpstr>Arial</vt:lpstr>
      <vt:lpstr>Raleway ExtraBold</vt:lpstr>
      <vt:lpstr>Montserrat</vt:lpstr>
      <vt:lpstr>Raleway Light</vt:lpstr>
      <vt:lpstr>Olivia template</vt:lpstr>
      <vt:lpstr>Quản lý tài chính cá nhân</vt:lpstr>
      <vt:lpstr>1. Tại sao phải quản lý tài chính cá nhân</vt:lpstr>
      <vt:lpstr>PowerPoint Presentation</vt:lpstr>
      <vt:lpstr>Thế nào là quản lý tài chính</vt:lpstr>
      <vt:lpstr>Con đường thoát nghèo của chúng ta</vt:lpstr>
      <vt:lpstr>Phương pháp quản lý tài chính</vt:lpstr>
      <vt:lpstr>1. LỌ SỐ 1: CHI TIÊU CẦN THIẾT - NEC (50-70%)</vt:lpstr>
      <vt:lpstr>LỌ SỐ 2: TIẾT KIỆM DÀI HẠN - LTS (10% THU NHẬP)</vt:lpstr>
      <vt:lpstr>LỌ SỐ 3: QUỸ GIÁO DỤC - EDU (10% THU NHẬP)</vt:lpstr>
      <vt:lpstr>LỌ SỐ 4: HƯỞNG THỤ - PLAY (10% THU NHẬP)</vt:lpstr>
      <vt:lpstr>LỌ SỐ 5: QUỸ TỰ DO TÀI CHÍNH - FFA (10% THU NHẬP)</vt:lpstr>
      <vt:lpstr>LỌ SỐ 6: Chiếc lọ “cho đi” 5%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tài chính cá nhân</dc:title>
  <dc:creator>Phan Tat Thang</dc:creator>
  <cp:lastModifiedBy>Dell</cp:lastModifiedBy>
  <cp:revision>7</cp:revision>
  <dcterms:modified xsi:type="dcterms:W3CDTF">2022-03-15T09:26:15Z</dcterms:modified>
</cp:coreProperties>
</file>